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88" r:id="rId18"/>
    <p:sldId id="289" r:id="rId19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68CEACB5-8D51-4BC6-A718-9B14476248B0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FFCD9EFE-7989-48EA-BBF8-C9800D941A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9857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668B-2DCE-434F-93D7-C7D5D29C35FE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BCBC-811D-4790-83DF-BAA4A1225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668B-2DCE-434F-93D7-C7D5D29C35FE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BCBC-811D-4790-83DF-BAA4A1225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668B-2DCE-434F-93D7-C7D5D29C35FE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BCBC-811D-4790-83DF-BAA4A1225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668B-2DCE-434F-93D7-C7D5D29C35FE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BCBC-811D-4790-83DF-BAA4A1225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668B-2DCE-434F-93D7-C7D5D29C35FE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BCBC-811D-4790-83DF-BAA4A1225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668B-2DCE-434F-93D7-C7D5D29C35FE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BCBC-811D-4790-83DF-BAA4A1225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668B-2DCE-434F-93D7-C7D5D29C35FE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BCBC-811D-4790-83DF-BAA4A1225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668B-2DCE-434F-93D7-C7D5D29C35FE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BCBC-811D-4790-83DF-BAA4A1225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668B-2DCE-434F-93D7-C7D5D29C35FE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BCBC-811D-4790-83DF-BAA4A1225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668B-2DCE-434F-93D7-C7D5D29C35FE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BCBC-811D-4790-83DF-BAA4A1225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668B-2DCE-434F-93D7-C7D5D29C35FE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0BCBC-811D-4790-83DF-BAA4A1225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E668B-2DCE-434F-93D7-C7D5D29C35FE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0BCBC-811D-4790-83DF-BAA4A1225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sz="5400"/>
              <a:t>Strand 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743200"/>
            <a:ext cx="6400800" cy="2895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 Depth</a:t>
            </a:r>
          </a:p>
          <a:p>
            <a:endParaRPr lang="en-US" sz="3600" dirty="0" smtClean="0"/>
          </a:p>
          <a:p>
            <a:r>
              <a:rPr lang="en-US" sz="3600" dirty="0" smtClean="0"/>
              <a:t>Context </a:t>
            </a:r>
            <a:r>
              <a:rPr lang="en-US" sz="3600" dirty="0"/>
              <a:t>and Introduction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/>
              <a:t>Context – Standards and Benchmarks</a:t>
            </a:r>
            <a:br>
              <a:rPr lang="en-US" sz="3200"/>
            </a:br>
            <a:r>
              <a:rPr lang="en-US" sz="2400"/>
              <a:t>Section 1</a:t>
            </a:r>
            <a:r>
              <a:rPr lang="en-US" sz="4000"/>
              <a:t>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800" dirty="0"/>
              <a:t>Identify curriculum or performance standards for segment of instruction</a:t>
            </a:r>
          </a:p>
          <a:p>
            <a:pPr marL="609600" indent="-609600">
              <a:lnSpc>
                <a:spcPct val="80000"/>
              </a:lnSpc>
            </a:pPr>
            <a:r>
              <a:rPr lang="en-US" sz="2800" dirty="0"/>
              <a:t>Choose one to three NM Performance Standards or Benchmarks or District Curriculum Standards and Benchmarks</a:t>
            </a:r>
          </a:p>
          <a:p>
            <a:pPr marL="609600" indent="-609600">
              <a:lnSpc>
                <a:spcPct val="80000"/>
              </a:lnSpc>
            </a:pPr>
            <a:r>
              <a:rPr lang="en-US" sz="2800" dirty="0"/>
              <a:t>Write these out in their entirety</a:t>
            </a:r>
          </a:p>
          <a:p>
            <a:pPr marL="609600" indent="-609600">
              <a:lnSpc>
                <a:spcPct val="80000"/>
              </a:lnSpc>
            </a:pPr>
            <a:r>
              <a:rPr lang="en-US" sz="2800"/>
              <a:t>If your content area does not include the academic content standards or benchmarks, you may use appropriate learning goals for </a:t>
            </a:r>
            <a:r>
              <a:rPr lang="en-US" sz="2800" smtClean="0"/>
              <a:t>any </a:t>
            </a:r>
            <a:r>
              <a:rPr lang="en-US" sz="2800"/>
              <a:t>content area that include relevant concepts, knowledge and/or skills.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Context – Standards and Benchmarks</a:t>
            </a:r>
            <a:br>
              <a:rPr lang="en-US" sz="3600"/>
            </a:br>
            <a:r>
              <a:rPr lang="en-US" sz="2800"/>
              <a:t>Section 1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You may use appropriate goals for your content area that include relevent concepts, knowledge and/or skills.</a:t>
            </a:r>
          </a:p>
          <a:p>
            <a:pPr lvl="1"/>
            <a:r>
              <a:rPr lang="en-US"/>
              <a:t>For example, for Special Education, appropriate instructional goals might draw from IEP’s.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4000"/>
              <a:t>Context – Additional Info</a:t>
            </a:r>
            <a:br>
              <a:rPr lang="en-US" sz="4000"/>
            </a:br>
            <a:r>
              <a:rPr lang="en-US" sz="2000"/>
              <a:t>Section 1</a:t>
            </a:r>
            <a:endParaRPr lang="en-US" sz="400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534400" cy="57912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800" u="sng"/>
              <a:t>Optional Data</a:t>
            </a:r>
            <a:r>
              <a:rPr lang="en-US" sz="2800"/>
              <a:t> – any other information that you think that the reviewer needs to know to get an accurate picture of the class that you walk into everyday.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800"/>
              <a:t>Relevant issues of Diversity might include:</a:t>
            </a:r>
          </a:p>
          <a:p>
            <a:pPr marL="609600" indent="-609600">
              <a:lnSpc>
                <a:spcPct val="80000"/>
              </a:lnSpc>
            </a:pPr>
            <a:r>
              <a:rPr lang="en-US" sz="2800"/>
              <a:t>Socio Economic status</a:t>
            </a:r>
          </a:p>
          <a:p>
            <a:pPr marL="609600" indent="-609600">
              <a:lnSpc>
                <a:spcPct val="80000"/>
              </a:lnSpc>
            </a:pPr>
            <a:r>
              <a:rPr lang="en-US" sz="2800"/>
              <a:t>Race/ethnicity/gender</a:t>
            </a:r>
          </a:p>
          <a:p>
            <a:pPr marL="609600" indent="-609600">
              <a:lnSpc>
                <a:spcPct val="80000"/>
              </a:lnSpc>
            </a:pPr>
            <a:r>
              <a:rPr lang="en-US" sz="2800"/>
              <a:t>Cultural background</a:t>
            </a:r>
          </a:p>
          <a:p>
            <a:pPr marL="609600" indent="-609600">
              <a:lnSpc>
                <a:spcPct val="80000"/>
              </a:lnSpc>
            </a:pPr>
            <a:r>
              <a:rPr lang="en-US" sz="2800"/>
              <a:t>Native language/English Language Proficiency</a:t>
            </a:r>
          </a:p>
          <a:p>
            <a:pPr marL="609600" indent="-609600">
              <a:lnSpc>
                <a:spcPct val="80000"/>
              </a:lnSpc>
            </a:pPr>
            <a:r>
              <a:rPr lang="en-US" sz="2800"/>
              <a:t>Religion</a:t>
            </a:r>
          </a:p>
          <a:p>
            <a:pPr marL="609600" indent="-609600">
              <a:lnSpc>
                <a:spcPct val="80000"/>
              </a:lnSpc>
            </a:pPr>
            <a:r>
              <a:rPr lang="en-US" sz="2800"/>
              <a:t>Learning Styles</a:t>
            </a:r>
          </a:p>
          <a:p>
            <a:pPr marL="609600" indent="-609600">
              <a:lnSpc>
                <a:spcPct val="80000"/>
              </a:lnSpc>
            </a:pPr>
            <a:r>
              <a:rPr lang="en-US" sz="2800"/>
              <a:t>Special needs</a:t>
            </a:r>
          </a:p>
          <a:p>
            <a:pPr marL="609600" indent="-609600">
              <a:lnSpc>
                <a:spcPct val="80000"/>
              </a:lnSpc>
            </a:pPr>
            <a:r>
              <a:rPr lang="en-US" sz="2800"/>
              <a:t>Age</a:t>
            </a:r>
          </a:p>
          <a:p>
            <a:pPr marL="609600" indent="-609600">
              <a:lnSpc>
                <a:spcPct val="80000"/>
              </a:lnSpc>
            </a:pPr>
            <a:r>
              <a:rPr lang="en-US" sz="2800"/>
              <a:t>Mobility rate</a:t>
            </a:r>
          </a:p>
          <a:p>
            <a:pPr marL="609600" indent="-609600">
              <a:lnSpc>
                <a:spcPct val="80000"/>
              </a:lnSpc>
            </a:pPr>
            <a:endParaRPr lang="en-US" sz="2800"/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2800"/>
          </a:p>
          <a:p>
            <a:pPr marL="609600" indent="-609600">
              <a:lnSpc>
                <a:spcPct val="80000"/>
              </a:lnSpc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Context – Additional Info</a:t>
            </a:r>
            <a:br>
              <a:rPr lang="en-US"/>
            </a:br>
            <a:r>
              <a:rPr lang="en-US" sz="2400"/>
              <a:t>Section 1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Additional Information – other factors that impact teaching</a:t>
            </a:r>
          </a:p>
          <a:p>
            <a:r>
              <a:rPr lang="en-US"/>
              <a:t>school’s special status (Corrective Action)</a:t>
            </a:r>
          </a:p>
          <a:p>
            <a:r>
              <a:rPr lang="en-US"/>
              <a:t>Prescribed school curriculum</a:t>
            </a:r>
          </a:p>
          <a:p>
            <a:r>
              <a:rPr lang="en-US"/>
              <a:t>School/and or class size</a:t>
            </a:r>
          </a:p>
          <a:p>
            <a:r>
              <a:rPr lang="en-US"/>
              <a:t>Special classroom circumstances (inclusion, presence of IA’s, or relevant school support programs)</a:t>
            </a:r>
          </a:p>
          <a:p>
            <a:endParaRPr lang="en-US"/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Context – Additional Info</a:t>
            </a:r>
            <a:br>
              <a:rPr lang="en-US"/>
            </a:br>
            <a:r>
              <a:rPr lang="en-US" sz="2400"/>
              <a:t>Section 1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You do not have to add every possible detail to talk about your students</a:t>
            </a:r>
          </a:p>
          <a:p>
            <a:r>
              <a:rPr lang="en-US"/>
              <a:t>Include information that may be relevant for the reviewers to understand the approaches you use or the rationale behind your work with your students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Section 2 - Introduction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This section introduces reviewers to the 3-5 hour segment of instruction you are presenting in this strand. It includes...</a:t>
            </a:r>
          </a:p>
          <a:p>
            <a:pPr>
              <a:lnSpc>
                <a:spcPct val="90000"/>
              </a:lnSpc>
            </a:pPr>
            <a:r>
              <a:rPr lang="en-US" sz="2400"/>
              <a:t>The knowledge and skills this instruction helped students to learn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Don’t restate the standards. Put this into language that is clear and concise. What exactly will the students be able to do as a result of this instruction?</a:t>
            </a:r>
          </a:p>
          <a:p>
            <a:pPr>
              <a:lnSpc>
                <a:spcPct val="90000"/>
              </a:lnSpc>
            </a:pPr>
            <a:r>
              <a:rPr lang="en-US" sz="2400"/>
              <a:t>How this segment fit into previous and continuing instruction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You should be able to show a clear progression from the previously taught skill, your segment of instruction, and then to the instruction that you will provide next.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  <a:buFontTx/>
              <a:buNone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Section 2 - Introduction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this segment integrated skills or content from more than one subject area.</a:t>
            </a:r>
          </a:p>
          <a:p>
            <a:r>
              <a:rPr lang="en-US"/>
              <a:t>How you organized the educational setting to enhance learning.</a:t>
            </a:r>
          </a:p>
          <a:p>
            <a:r>
              <a:rPr lang="en-US"/>
              <a:t>How you differentiated instruction for students with diverse needs.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collect your data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Collect examples of student work completed during and after the 3-5 hours of instruction.</a:t>
            </a:r>
          </a:p>
          <a:p>
            <a:r>
              <a:rPr lang="en-US"/>
              <a:t>Examples should provide evidence of what students learned and should demonstrate different levels of achievement.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</a:t>
            </a:r>
            <a:r>
              <a:rPr lang="en-US" dirty="0" smtClean="0"/>
              <a:t>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focus of our next workshop will be “Writing your Lesson Plan for Strand A.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This lesson will be taught to your students after </a:t>
            </a:r>
            <a:r>
              <a:rPr lang="en-US" smtClean="0"/>
              <a:t>our </a:t>
            </a:r>
            <a:r>
              <a:rPr lang="en-US" smtClean="0"/>
              <a:t>workshop</a:t>
            </a:r>
            <a:r>
              <a:rPr lang="en-US" dirty="0" smtClean="0"/>
              <a:t>. It is beneficial if you have an idea of what you will be teaching during your 3-5 hours of instruction by our next workshop.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Strand A: Instruction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638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/>
              <a:t>Demonstrates your competency in </a:t>
            </a:r>
            <a:r>
              <a:rPr lang="en-US" u="sng"/>
              <a:t>instruction </a:t>
            </a:r>
            <a:r>
              <a:rPr lang="en-US"/>
              <a:t>based on your documentation of NM Teacher Competencies 1,2, and 5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/>
              <a:t>The teacher accurately demonstrates knowledge of the content area and approved curriculum.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/>
              <a:t>The teacher appropriately utilizes a variety of teaching methods and resources for each area taught.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/>
              <a:t>The teacher effectively utilizes student assessment techniques and procedures.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Description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3-5 hours of focused, standards based, consecutive or connected instruction.</a:t>
            </a:r>
          </a:p>
          <a:p>
            <a:r>
              <a:rPr lang="en-US" dirty="0"/>
              <a:t>Same skills are taught to everyone in the classroom.</a:t>
            </a:r>
          </a:p>
          <a:p>
            <a:r>
              <a:rPr lang="en-US" dirty="0"/>
              <a:t>You are </a:t>
            </a:r>
            <a:r>
              <a:rPr lang="en-US" dirty="0" smtClean="0"/>
              <a:t>providing evidence to </a:t>
            </a:r>
            <a:r>
              <a:rPr lang="en-US" dirty="0"/>
              <a:t>a reviewer that you can meet the needs of all your students while teaching to a </a:t>
            </a:r>
            <a:r>
              <a:rPr lang="en-US" dirty="0" smtClean="0"/>
              <a:t>whole group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“Non-Negotiables”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Must be based on standards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Must integrate another curricular area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Must be based on students’ current achievement levels: pre and post test data to show achievement during your instruction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Must meet the </a:t>
            </a:r>
            <a:r>
              <a:rPr lang="en-US" sz="2800" dirty="0" smtClean="0"/>
              <a:t>needs </a:t>
            </a:r>
            <a:r>
              <a:rPr lang="en-US" sz="2800" dirty="0"/>
              <a:t>of ALL students in your classroom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Criteria for success (rubric) must be given to students before the lesson begins.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Communication with parents and students before, during, and after the lesson.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  <a:p>
            <a:pPr>
              <a:lnSpc>
                <a:spcPct val="8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Selecting your Focus for </a:t>
            </a:r>
            <a:r>
              <a:rPr lang="en-US" sz="4000" dirty="0" smtClean="0"/>
              <a:t>Instruction</a:t>
            </a:r>
            <a:br>
              <a:rPr lang="en-US" sz="4000" dirty="0" smtClean="0"/>
            </a:br>
            <a:r>
              <a:rPr lang="en-US" sz="2800" dirty="0" smtClean="0"/>
              <a:t>(Lesson will be taught after Nov.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Workshop)</a:t>
            </a:r>
            <a:endParaRPr lang="en-US" sz="4000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3–5 hour segment of your instruction that:</a:t>
            </a:r>
          </a:p>
          <a:p>
            <a:pPr lvl="1">
              <a:lnSpc>
                <a:spcPct val="90000"/>
              </a:lnSpc>
            </a:pPr>
            <a:r>
              <a:rPr lang="en-US"/>
              <a:t>Demonstrates your work with one group of students</a:t>
            </a:r>
          </a:p>
          <a:p>
            <a:pPr lvl="1">
              <a:lnSpc>
                <a:spcPct val="90000"/>
              </a:lnSpc>
            </a:pPr>
            <a:r>
              <a:rPr lang="en-US"/>
              <a:t>Takes place in one day or in consecutive/connected sessions</a:t>
            </a:r>
          </a:p>
          <a:p>
            <a:pPr lvl="1">
              <a:lnSpc>
                <a:spcPct val="90000"/>
              </a:lnSpc>
            </a:pPr>
            <a:r>
              <a:rPr lang="en-US"/>
              <a:t>Integrates skills/content from more than one subject area</a:t>
            </a:r>
          </a:p>
          <a:p>
            <a:pPr lvl="1">
              <a:lnSpc>
                <a:spcPct val="90000"/>
              </a:lnSpc>
            </a:pPr>
            <a:r>
              <a:rPr lang="en-US"/>
              <a:t>Is connected by concept, skill, and/or theme.</a:t>
            </a:r>
          </a:p>
          <a:p>
            <a:pPr lvl="1">
              <a:lnSpc>
                <a:spcPct val="90000"/>
              </a:lnSpc>
            </a:pPr>
            <a:r>
              <a:rPr lang="en-US"/>
              <a:t>Provides evidence of student achievement related to your instruction.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Strand A - Sections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b="1" u="sng" dirty="0"/>
              <a:t>Context</a:t>
            </a:r>
          </a:p>
          <a:p>
            <a:pPr marL="609600" indent="-609600">
              <a:buFontTx/>
              <a:buAutoNum type="arabicPeriod"/>
            </a:pPr>
            <a:r>
              <a:rPr lang="en-US" b="1" u="sng" dirty="0"/>
              <a:t>Introduction</a:t>
            </a:r>
          </a:p>
          <a:p>
            <a:pPr marL="609600" indent="-609600">
              <a:buFontTx/>
              <a:buAutoNum type="arabicPeriod"/>
            </a:pPr>
            <a:r>
              <a:rPr lang="en-US" dirty="0"/>
              <a:t>Instructional </a:t>
            </a:r>
            <a:r>
              <a:rPr lang="en-US" dirty="0" smtClean="0"/>
              <a:t>Record – Workshop 4</a:t>
            </a: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 smtClean="0"/>
              <a:t>Resources – Workshop 4</a:t>
            </a: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/>
              <a:t>Student </a:t>
            </a:r>
            <a:r>
              <a:rPr lang="en-US" dirty="0" smtClean="0"/>
              <a:t>Work – Workshop 6</a:t>
            </a: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/>
              <a:t>Student </a:t>
            </a:r>
            <a:r>
              <a:rPr lang="en-US" dirty="0" smtClean="0"/>
              <a:t>Achievement – Workshop 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Context – Demographics</a:t>
            </a:r>
            <a:br>
              <a:rPr lang="en-US" sz="4000"/>
            </a:br>
            <a:r>
              <a:rPr lang="en-US" sz="2400"/>
              <a:t>Section 1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US"/>
              <a:t>This section gives the reviewers a mental picture of your classroom. Think of context as setting the scene for the story of this segment of teaching.</a:t>
            </a:r>
          </a:p>
          <a:p>
            <a:pPr marL="609600" indent="-609600">
              <a:buFontTx/>
              <a:buAutoNum type="alphaUcPeriod"/>
            </a:pPr>
            <a:r>
              <a:rPr lang="en-US"/>
              <a:t>Class Information</a:t>
            </a:r>
          </a:p>
          <a:p>
            <a:pPr marL="990600" lvl="1" indent="-533400">
              <a:buFontTx/>
              <a:buChar char="•"/>
            </a:pPr>
            <a:r>
              <a:rPr lang="en-US"/>
              <a:t>Grade, course title, number of students in the class, number with IEP’s, and number of ELL students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Context – Achievement Levels</a:t>
            </a:r>
            <a:br>
              <a:rPr lang="en-US" sz="4000"/>
            </a:br>
            <a:r>
              <a:rPr lang="en-US" sz="2400"/>
              <a:t>Section 1</a:t>
            </a:r>
            <a:endParaRPr lang="en-US" sz="400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US"/>
              <a:t>Range of achievement levels in your</a:t>
            </a:r>
          </a:p>
          <a:p>
            <a:pPr marL="609600" indent="-609600">
              <a:buFontTx/>
              <a:buNone/>
            </a:pPr>
            <a:r>
              <a:rPr lang="en-US"/>
              <a:t>     classroom</a:t>
            </a:r>
          </a:p>
          <a:p>
            <a:pPr marL="609600" indent="-609600"/>
            <a:r>
              <a:rPr lang="en-US"/>
              <a:t>Explain why this instruction is appropriate for this group of students at this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4000"/>
              <a:t>Context – Achievement Levels</a:t>
            </a:r>
            <a:br>
              <a:rPr lang="en-US" sz="4000"/>
            </a:br>
            <a:r>
              <a:rPr lang="en-US" sz="2400"/>
              <a:t>Section 1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Support your claims by referring to standardized assessment data or other assessments appropriate to you content area, grade level and/or specialty area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Assessment tools:</a:t>
            </a:r>
          </a:p>
          <a:p>
            <a:pPr>
              <a:lnSpc>
                <a:spcPct val="80000"/>
              </a:lnSpc>
            </a:pPr>
            <a:r>
              <a:rPr lang="en-US" sz="2400"/>
              <a:t>Assessments required by the state and district</a:t>
            </a:r>
          </a:p>
          <a:p>
            <a:pPr>
              <a:lnSpc>
                <a:spcPct val="80000"/>
              </a:lnSpc>
            </a:pPr>
            <a:r>
              <a:rPr lang="en-US" sz="2400"/>
              <a:t>Previous years assessments may be included</a:t>
            </a:r>
          </a:p>
          <a:p>
            <a:pPr>
              <a:lnSpc>
                <a:spcPct val="80000"/>
              </a:lnSpc>
            </a:pPr>
            <a:r>
              <a:rPr lang="en-US" sz="2400"/>
              <a:t>Standarized test data</a:t>
            </a:r>
          </a:p>
          <a:p>
            <a:pPr>
              <a:lnSpc>
                <a:spcPct val="80000"/>
              </a:lnSpc>
            </a:pPr>
            <a:r>
              <a:rPr lang="en-US" sz="2400"/>
              <a:t>Teacher developed assessments</a:t>
            </a:r>
          </a:p>
          <a:p>
            <a:pPr>
              <a:lnSpc>
                <a:spcPct val="80000"/>
              </a:lnSpc>
            </a:pPr>
            <a:r>
              <a:rPr lang="en-US" sz="2400"/>
              <a:t>Beginning of the year tests such as math, reading, and early childhood assessments</a:t>
            </a:r>
          </a:p>
          <a:p>
            <a:pPr>
              <a:lnSpc>
                <a:spcPct val="80000"/>
              </a:lnSpc>
            </a:pPr>
            <a:r>
              <a:rPr lang="en-US" sz="2400"/>
              <a:t>Content area assessments</a:t>
            </a:r>
          </a:p>
          <a:p>
            <a:pPr>
              <a:lnSpc>
                <a:spcPct val="80000"/>
              </a:lnSpc>
            </a:pPr>
            <a:r>
              <a:rPr lang="en-US" sz="2400"/>
              <a:t>Observations of performance for programs such as PE, fine arts, SPED, etc.</a:t>
            </a:r>
          </a:p>
          <a:p>
            <a:pPr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921</Words>
  <Application>Microsoft Office PowerPoint</Application>
  <PresentationFormat>On-screen Show (4:3)</PresentationFormat>
  <Paragraphs>100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Strand A</vt:lpstr>
      <vt:lpstr>Strand A: Instruction</vt:lpstr>
      <vt:lpstr>General Description</vt:lpstr>
      <vt:lpstr>“Non-Negotiables”</vt:lpstr>
      <vt:lpstr>Selecting your Focus for Instruction (Lesson will be taught after Nov. 2nd Workshop)</vt:lpstr>
      <vt:lpstr>Strand A - Sections</vt:lpstr>
      <vt:lpstr>Context – Demographics Section 1</vt:lpstr>
      <vt:lpstr>Context – Achievement Levels Section 1</vt:lpstr>
      <vt:lpstr>Context – Achievement Levels Section 1</vt:lpstr>
      <vt:lpstr>Context – Standards and Benchmarks Section 1 </vt:lpstr>
      <vt:lpstr>Context – Standards and Benchmarks Section 1</vt:lpstr>
      <vt:lpstr>Context – Additional Info Section 1</vt:lpstr>
      <vt:lpstr>Context – Additional Info Section 1</vt:lpstr>
      <vt:lpstr>Context – Additional Info Section 1</vt:lpstr>
      <vt:lpstr>Section 2 - Introduction</vt:lpstr>
      <vt:lpstr>Section 2 - Introduction</vt:lpstr>
      <vt:lpstr>How to collect your data</vt:lpstr>
      <vt:lpstr>Next Workshop</vt:lpstr>
    </vt:vector>
  </TitlesOfParts>
  <Company>IBM6072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Strand A</dc:title>
  <dc:creator>robinsonl</dc:creator>
  <cp:lastModifiedBy>Pam Thompson</cp:lastModifiedBy>
  <cp:revision>12</cp:revision>
  <dcterms:created xsi:type="dcterms:W3CDTF">2009-08-31T21:00:19Z</dcterms:created>
  <dcterms:modified xsi:type="dcterms:W3CDTF">2012-09-10T20:34:58Z</dcterms:modified>
</cp:coreProperties>
</file>